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263" r:id="rId52"/>
    <p:sldId id="26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8/16/2011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6/Meat_eater_ant_feeding_on_honey02.jpg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9/Igloo_outside.jpg" TargetMode="Externa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Granny </a:t>
            </a:r>
            <a:r>
              <a:rPr lang="en-US" dirty="0" err="1" smtClean="0"/>
              <a:t>Granny</a:t>
            </a:r>
            <a:r>
              <a:rPr lang="en-US" dirty="0" smtClean="0"/>
              <a:t> Please Comb My Hair </a:t>
            </a:r>
            <a:endParaRPr lang="en-US" dirty="0"/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2362200"/>
            <a:ext cx="4724400" cy="3810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762000" y="0"/>
            <a:ext cx="6750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6000"/>
              <a:t>a      e     i     o     u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838200" y="838200"/>
            <a:ext cx="6750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6000"/>
              <a:t>a      e     i     o     u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990600" y="1905000"/>
            <a:ext cx="6538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6000"/>
              <a:t>a     e     i     o     u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990600" y="2819400"/>
            <a:ext cx="6538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6000"/>
              <a:t>a     e     i     o     u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1066800" y="3886200"/>
            <a:ext cx="6538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6000"/>
              <a:t>a     e     i     o     u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1066800" y="4800600"/>
            <a:ext cx="6538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6000"/>
              <a:t>a     e     i     o     u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990600" y="5851525"/>
            <a:ext cx="6781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6000"/>
              <a:t>a     e     i     o     u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0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0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0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2000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2000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2000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2000"/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2000"/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2000"/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2000"/>
                                        <p:tgtEl>
                                          <p:spTgt spid="50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2000"/>
                                        <p:tgtEl>
                                          <p:spTgt spid="50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2000"/>
                                        <p:tgtEl>
                                          <p:spTgt spid="50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2000"/>
                                        <p:tgtEl>
                                          <p:spTgt spid="50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2000"/>
                                        <p:tgtEl>
                                          <p:spTgt spid="50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2000"/>
                                        <p:tgtEl>
                                          <p:spTgt spid="50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09800"/>
            <a:ext cx="8229600" cy="1143000"/>
          </a:xfrm>
        </p:spPr>
        <p:txBody>
          <a:bodyPr/>
          <a:lstStyle/>
          <a:p>
            <a:pPr marL="762000" indent="-762000"/>
            <a:r>
              <a:rPr lang="en-US" sz="4000"/>
              <a:t>1       2        3       4       5</a:t>
            </a:r>
            <a:br>
              <a:rPr lang="en-US" sz="4000"/>
            </a:br>
            <a:endParaRPr lang="en-US" sz="4000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a         e         i       o       u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533400" y="4114800"/>
            <a:ext cx="790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a              e             i             o            u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609600" y="5334000"/>
            <a:ext cx="7804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1         2             3             4               5</a:t>
            </a:r>
            <a:br>
              <a:rPr lang="en-US" sz="3600">
                <a:solidFill>
                  <a:schemeClr val="tx2"/>
                </a:solidFill>
              </a:rPr>
            </a:b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0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0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0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0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0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0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0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0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0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1447800" y="1143000"/>
            <a:ext cx="3206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a         e         i       o       u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400800" y="1981200"/>
            <a:ext cx="3048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a         e         i       o       u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4267200" y="1143000"/>
            <a:ext cx="381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a           e           i       o       u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2743200" y="1371600"/>
            <a:ext cx="3810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a         e         i       o</a:t>
            </a:r>
            <a:r>
              <a:rPr lang="en-US" sz="1800">
                <a:solidFill>
                  <a:schemeClr val="tx2"/>
                </a:solidFill>
              </a:rPr>
              <a:t>       </a:t>
            </a:r>
            <a:r>
              <a:rPr lang="en-US" sz="2800">
                <a:solidFill>
                  <a:schemeClr val="tx2"/>
                </a:solidFill>
              </a:rPr>
              <a:t>u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0"/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0"/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0"/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0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0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0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0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0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0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5791200" y="1600200"/>
            <a:ext cx="3206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a         e             i       o       u</a:t>
            </a:r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title"/>
          </p:nvPr>
        </p:nvSpPr>
        <p:spPr>
          <a:xfrm>
            <a:off x="-1371600" y="2895600"/>
            <a:ext cx="8229600" cy="1143000"/>
          </a:xfrm>
        </p:spPr>
        <p:txBody>
          <a:bodyPr/>
          <a:lstStyle/>
          <a:p>
            <a:r>
              <a:rPr lang="en-US"/>
              <a:t>an</a:t>
            </a: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flipV="1">
            <a:off x="3124200" y="2057400"/>
            <a:ext cx="2438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 flipV="1">
            <a:off x="3124200" y="3124200"/>
            <a:ext cx="2895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3124200" y="3505200"/>
            <a:ext cx="2819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3124200" y="3505200"/>
            <a:ext cx="2743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3124200" y="3505200"/>
            <a:ext cx="2667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0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0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0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3" name="Picture 5" descr="fing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7924800" cy="6477000"/>
          </a:xfrm>
          <a:prstGeom prst="rect">
            <a:avLst/>
          </a:prstGeom>
          <a:noFill/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524000" y="38100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3581400" y="914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e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4724400" y="38100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5638800" y="7620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o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7146925" y="2514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u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4403725" y="5165725"/>
            <a:ext cx="1387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4327525" y="5165725"/>
            <a:ext cx="920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 e I o 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</a:t>
            </a:r>
            <a:r>
              <a:rPr lang="en-US" b="1" u="sng">
                <a:solidFill>
                  <a:srgbClr val="3333FF"/>
                </a:solidFill>
              </a:rPr>
              <a:t>a</a:t>
            </a:r>
            <a:r>
              <a:rPr lang="en-US"/>
              <a:t>pple</a:t>
            </a:r>
          </a:p>
        </p:txBody>
      </p:sp>
      <p:pic>
        <p:nvPicPr>
          <p:cNvPr id="11272" name="Picture 8" descr="apple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</a:t>
            </a:r>
            <a:r>
              <a:rPr lang="en-US" b="1" u="sng">
                <a:solidFill>
                  <a:srgbClr val="3333FF"/>
                </a:solidFill>
              </a:rPr>
              <a:t>a</a:t>
            </a:r>
            <a:r>
              <a:rPr lang="en-US"/>
              <a:t>nt</a:t>
            </a:r>
          </a:p>
        </p:txBody>
      </p:sp>
      <p:pic>
        <p:nvPicPr>
          <p:cNvPr id="19464" name="Picture 8" descr="Mandarin_Or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714500"/>
            <a:ext cx="3429000" cy="3429000"/>
          </a:xfrm>
          <a:prstGeom prst="rect">
            <a:avLst/>
          </a:prstGeom>
          <a:noFill/>
        </p:spPr>
      </p:pic>
      <p:pic>
        <p:nvPicPr>
          <p:cNvPr id="19466" name="Picture 10" descr="a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0"/>
            <a:ext cx="8610600" cy="5114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</a:t>
            </a:r>
            <a:r>
              <a:rPr lang="en-US" b="1" u="sng">
                <a:solidFill>
                  <a:srgbClr val="3333FF"/>
                </a:solidFill>
              </a:rPr>
              <a:t>a</a:t>
            </a:r>
            <a:r>
              <a:rPr lang="en-US"/>
              <a:t>nteater</a:t>
            </a:r>
          </a:p>
        </p:txBody>
      </p:sp>
      <p:pic>
        <p:nvPicPr>
          <p:cNvPr id="86021" name="Picture 5" descr="Giant Ante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677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</a:t>
            </a:r>
            <a:r>
              <a:rPr lang="en-US" b="1" u="sng">
                <a:solidFill>
                  <a:srgbClr val="3333FF"/>
                </a:solidFill>
              </a:rPr>
              <a:t>a</a:t>
            </a:r>
            <a:r>
              <a:rPr lang="en-US"/>
              <a:t>nt</a:t>
            </a:r>
          </a:p>
        </p:txBody>
      </p:sp>
      <p:pic>
        <p:nvPicPr>
          <p:cNvPr id="23558" name="Picture 6" descr="Image:Meat eater ant feeding on honey0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0"/>
            <a:ext cx="8686800" cy="531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</a:t>
            </a:r>
            <a:r>
              <a:rPr lang="en-US" b="1" u="sng">
                <a:solidFill>
                  <a:srgbClr val="3333FF"/>
                </a:solidFill>
              </a:rPr>
              <a:t>a</a:t>
            </a:r>
            <a:r>
              <a:rPr lang="en-US"/>
              <a:t>eroplane</a:t>
            </a:r>
          </a:p>
        </p:txBody>
      </p:sp>
      <p:pic>
        <p:nvPicPr>
          <p:cNvPr id="27654" name="Picture 6" descr="pic-34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8763000" cy="5276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9718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Granny </a:t>
            </a:r>
            <a:r>
              <a:rPr lang="en-US" dirty="0" err="1"/>
              <a:t>Granny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please comb my hair </a:t>
            </a:r>
            <a:br>
              <a:rPr lang="en-US" dirty="0"/>
            </a:br>
            <a:r>
              <a:rPr lang="en-US" dirty="0"/>
              <a:t>you always take your time </a:t>
            </a:r>
            <a:br>
              <a:rPr lang="en-US" dirty="0"/>
            </a:br>
            <a:r>
              <a:rPr lang="en-US" dirty="0"/>
              <a:t>you always take such care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</a:t>
            </a:r>
            <a:r>
              <a:rPr lang="en-US" b="1" u="sng">
                <a:solidFill>
                  <a:srgbClr val="3333FF"/>
                </a:solidFill>
              </a:rPr>
              <a:t>e</a:t>
            </a:r>
            <a:r>
              <a:rPr lang="en-US"/>
              <a:t>gg</a:t>
            </a:r>
          </a:p>
        </p:txBody>
      </p:sp>
      <p:pic>
        <p:nvPicPr>
          <p:cNvPr id="41990" name="Picture 6" descr="egg-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86868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</a:t>
            </a:r>
            <a:r>
              <a:rPr lang="en-US" b="1" u="sng">
                <a:solidFill>
                  <a:srgbClr val="3333FF"/>
                </a:solidFill>
              </a:rPr>
              <a:t>e</a:t>
            </a:r>
            <a:r>
              <a:rPr lang="en-US"/>
              <a:t>lephant</a:t>
            </a:r>
          </a:p>
        </p:txBody>
      </p:sp>
      <p:pic>
        <p:nvPicPr>
          <p:cNvPr id="46086" name="Picture 6" descr="elephant-close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8686800" cy="4914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</a:t>
            </a:r>
            <a:r>
              <a:rPr lang="en-US" b="1" u="sng">
                <a:solidFill>
                  <a:srgbClr val="3333FF"/>
                </a:solidFill>
              </a:rPr>
              <a:t>i</a:t>
            </a:r>
            <a:r>
              <a:rPr lang="en-US"/>
              <a:t>gloo</a:t>
            </a:r>
          </a:p>
        </p:txBody>
      </p:sp>
      <p:pic>
        <p:nvPicPr>
          <p:cNvPr id="48134" name="Picture 6" descr="iglo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86106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</a:t>
            </a:r>
            <a:r>
              <a:rPr lang="en-US">
                <a:solidFill>
                  <a:srgbClr val="3333FF"/>
                </a:solidFill>
              </a:rPr>
              <a:t>o</a:t>
            </a:r>
            <a:r>
              <a:rPr lang="en-US"/>
              <a:t>strich</a:t>
            </a:r>
          </a:p>
        </p:txBody>
      </p:sp>
      <p:pic>
        <p:nvPicPr>
          <p:cNvPr id="69637" name="Picture 5" descr="ostrfa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86106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</a:t>
            </a:r>
            <a:r>
              <a:rPr lang="en-US">
                <a:solidFill>
                  <a:srgbClr val="3333FF"/>
                </a:solidFill>
              </a:rPr>
              <a:t>o</a:t>
            </a:r>
            <a:r>
              <a:rPr lang="en-US"/>
              <a:t>tter</a:t>
            </a:r>
          </a:p>
        </p:txBody>
      </p:sp>
      <p:pic>
        <p:nvPicPr>
          <p:cNvPr id="71685" name="Picture 5" descr="A Group of Asian Small-Clawed Otters Wade in a Pool of Water Photographic Print by Jason Edwar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815340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  <p:sndAc>
      <p:stSnd>
        <p:snd r:embed="rId2" name="bomb.wav" builtIn="1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</a:t>
            </a:r>
            <a:r>
              <a:rPr lang="en-US">
                <a:solidFill>
                  <a:srgbClr val="3333FF"/>
                </a:solidFill>
              </a:rPr>
              <a:t>o</a:t>
            </a:r>
            <a:r>
              <a:rPr lang="en-US"/>
              <a:t>wl</a:t>
            </a:r>
          </a:p>
        </p:txBody>
      </p:sp>
      <p:pic>
        <p:nvPicPr>
          <p:cNvPr id="73733" name="Picture 5" descr="barred_ow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134350" cy="489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</a:t>
            </a:r>
            <a:r>
              <a:rPr lang="en-US" b="1" u="sng">
                <a:solidFill>
                  <a:srgbClr val="3333FF"/>
                </a:solidFill>
              </a:rPr>
              <a:t>u</a:t>
            </a:r>
            <a:r>
              <a:rPr lang="en-US"/>
              <a:t>mbrella</a:t>
            </a:r>
          </a:p>
        </p:txBody>
      </p:sp>
      <p:pic>
        <p:nvPicPr>
          <p:cNvPr id="3079" name="Picture 7" descr="Umbrellas R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76400"/>
            <a:ext cx="6096000" cy="45434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u="sng">
                <a:solidFill>
                  <a:srgbClr val="3333FF"/>
                </a:solidFill>
              </a:rPr>
              <a:t>l</a:t>
            </a:r>
            <a:r>
              <a:rPr lang="en-US"/>
              <a:t>ioness</a:t>
            </a:r>
          </a:p>
        </p:txBody>
      </p:sp>
      <p:pic>
        <p:nvPicPr>
          <p:cNvPr id="79877" name="Picture 5" descr="lion08-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8362950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b="1" u="sng">
                <a:solidFill>
                  <a:srgbClr val="3333FF"/>
                </a:solidFill>
              </a:rPr>
              <a:t>b</a:t>
            </a:r>
            <a:r>
              <a:rPr lang="en-US"/>
              <a:t>utterfly</a:t>
            </a:r>
          </a:p>
        </p:txBody>
      </p:sp>
      <p:pic>
        <p:nvPicPr>
          <p:cNvPr id="81925" name="Picture 5" descr="Baltim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8686800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oin.wav" builtIn="1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b="1" u="sng">
                <a:solidFill>
                  <a:srgbClr val="3333FF"/>
                </a:solidFill>
              </a:rPr>
              <a:t>c</a:t>
            </a:r>
            <a:r>
              <a:rPr lang="en-US"/>
              <a:t>aterpillar</a:t>
            </a:r>
          </a:p>
        </p:txBody>
      </p:sp>
      <p:pic>
        <p:nvPicPr>
          <p:cNvPr id="83973" name="Picture 5" descr="Spicebush_Swallowtail_lar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87630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  <p:sndAc>
      <p:stSnd>
        <p:snd r:embed="rId2" name="breeze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put me to sit on a cushion </a:t>
            </a:r>
          </a:p>
          <a:p>
            <a:r>
              <a:rPr lang="en-US" dirty="0"/>
              <a:t>between your knees </a:t>
            </a:r>
          </a:p>
          <a:p>
            <a:r>
              <a:rPr lang="en-US" dirty="0"/>
              <a:t>you rub a little coconut oil </a:t>
            </a:r>
          </a:p>
          <a:p>
            <a:r>
              <a:rPr lang="en-US" dirty="0"/>
              <a:t>parting gentle as a breeze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b="1" u="sng">
                <a:solidFill>
                  <a:srgbClr val="3333FF"/>
                </a:solidFill>
              </a:rPr>
              <a:t>f</a:t>
            </a:r>
            <a:r>
              <a:rPr lang="en-US"/>
              <a:t>lower</a:t>
            </a:r>
          </a:p>
        </p:txBody>
      </p:sp>
      <p:pic>
        <p:nvPicPr>
          <p:cNvPr id="88069" name="Picture 5" descr="flower-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8686800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  <p:sndAc>
      <p:stSnd>
        <p:snd r:embed="rId2" name="bomb.wav" builtIn="1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b="1" u="sng">
                <a:solidFill>
                  <a:srgbClr val="3333FF"/>
                </a:solidFill>
              </a:rPr>
              <a:t>b</a:t>
            </a:r>
            <a:r>
              <a:rPr lang="en-US"/>
              <a:t>utterfly</a:t>
            </a:r>
          </a:p>
        </p:txBody>
      </p:sp>
      <p:pic>
        <p:nvPicPr>
          <p:cNvPr id="90117" name="Picture 5" descr="glass wing butterf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8077200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  <p:sndAc>
      <p:stSnd>
        <p:snd r:embed="rId2" name="applause.wav" builtIn="1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b="1" u="sng">
                <a:solidFill>
                  <a:srgbClr val="3333FF"/>
                </a:solidFill>
              </a:rPr>
              <a:t>p</a:t>
            </a:r>
            <a:r>
              <a:rPr lang="en-US"/>
              <a:t>arrot</a:t>
            </a:r>
          </a:p>
        </p:txBody>
      </p:sp>
      <p:pic>
        <p:nvPicPr>
          <p:cNvPr id="92165" name="Picture 5" descr="bird-02-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8001000" cy="4857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  <p:sndAc>
      <p:stSnd>
        <p:snd r:embed="rId2" name="explode.wav" builtIn="1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r>
              <a:rPr lang="en-US" sz="5400">
                <a:solidFill>
                  <a:srgbClr val="CC00FF"/>
                </a:solidFill>
              </a:rPr>
              <a:t>LET’S SEE HOW MUCH</a:t>
            </a:r>
            <a:br>
              <a:rPr lang="en-US" sz="5400">
                <a:solidFill>
                  <a:srgbClr val="CC00FF"/>
                </a:solidFill>
              </a:rPr>
            </a:br>
            <a:r>
              <a:rPr lang="en-US" sz="5400">
                <a:solidFill>
                  <a:srgbClr val="CC00FF"/>
                </a:solidFill>
              </a:rPr>
              <a:t> WE HAVE LEARNT.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6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r>
              <a:rPr lang="en-US" sz="4000"/>
              <a:t>Fill in the blanks with </a:t>
            </a:r>
            <a:r>
              <a:rPr lang="en-US" sz="4000" b="1" u="sng">
                <a:solidFill>
                  <a:srgbClr val="CC00FF"/>
                </a:solidFill>
              </a:rPr>
              <a:t>a</a:t>
            </a:r>
            <a:r>
              <a:rPr lang="en-US" sz="4000">
                <a:solidFill>
                  <a:srgbClr val="CC00FF"/>
                </a:solidFill>
              </a:rPr>
              <a:t> </a:t>
            </a:r>
            <a:r>
              <a:rPr lang="en-US" sz="4000"/>
              <a:t>or </a:t>
            </a:r>
            <a:r>
              <a:rPr lang="en-US" sz="4000" b="1" u="sng">
                <a:solidFill>
                  <a:srgbClr val="CC00FF"/>
                </a:solidFill>
              </a:rPr>
              <a:t>an</a:t>
            </a:r>
            <a:r>
              <a:rPr lang="en-US" sz="4000"/>
              <a:t> correctly.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-- </a:t>
            </a:r>
            <a:r>
              <a:rPr lang="en-US" b="1" u="sng">
                <a:solidFill>
                  <a:srgbClr val="3333FF"/>
                </a:solidFill>
              </a:rPr>
              <a:t>b</a:t>
            </a:r>
            <a:r>
              <a:rPr lang="en-US"/>
              <a:t>utterfly</a:t>
            </a:r>
          </a:p>
        </p:txBody>
      </p:sp>
      <p:pic>
        <p:nvPicPr>
          <p:cNvPr id="94213" name="Picture 5" descr="butterflies-01-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3058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-- owl</a:t>
            </a:r>
          </a:p>
        </p:txBody>
      </p:sp>
      <p:pic>
        <p:nvPicPr>
          <p:cNvPr id="77829" name="Picture 5" descr="eagle_owl2_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-- </a:t>
            </a:r>
            <a:r>
              <a:rPr lang="en-US">
                <a:solidFill>
                  <a:srgbClr val="3333FF"/>
                </a:solidFill>
              </a:rPr>
              <a:t>o</a:t>
            </a:r>
            <a:r>
              <a:rPr lang="en-US"/>
              <a:t>tter</a:t>
            </a:r>
          </a:p>
        </p:txBody>
      </p:sp>
      <p:pic>
        <p:nvPicPr>
          <p:cNvPr id="75781" name="Picture 5" descr="t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 _a</a:t>
            </a:r>
            <a:r>
              <a:rPr lang="en-US"/>
              <a:t>nt</a:t>
            </a:r>
          </a:p>
        </p:txBody>
      </p:sp>
      <p:pic>
        <p:nvPicPr>
          <p:cNvPr id="21510" name="Picture 6" descr="07-14an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88392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3333FF"/>
                </a:solidFill>
              </a:rPr>
              <a:t>-  a</a:t>
            </a:r>
            <a:r>
              <a:rPr lang="en-US"/>
              <a:t>pple</a:t>
            </a:r>
          </a:p>
        </p:txBody>
      </p:sp>
      <p:pic>
        <p:nvPicPr>
          <p:cNvPr id="13318" name="Picture 6" descr="MT-05%2520Ap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8534400" cy="535305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Mummy </a:t>
            </a:r>
            <a:r>
              <a:rPr lang="en-US" dirty="0" err="1"/>
              <a:t>Mummy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she's always </a:t>
            </a:r>
            <a:r>
              <a:rPr lang="en-US" dirty="0" err="1"/>
              <a:t>ina</a:t>
            </a:r>
            <a:r>
              <a:rPr lang="en-US" dirty="0"/>
              <a:t> hurry-hurry </a:t>
            </a:r>
            <a:br>
              <a:rPr lang="en-US" dirty="0"/>
            </a:br>
            <a:r>
              <a:rPr lang="en-US" dirty="0"/>
              <a:t>rush </a:t>
            </a:r>
            <a:br>
              <a:rPr lang="en-US" dirty="0"/>
            </a:br>
            <a:r>
              <a:rPr lang="en-US" dirty="0"/>
              <a:t>she pulls my hair </a:t>
            </a:r>
            <a:br>
              <a:rPr lang="en-US" dirty="0"/>
            </a:br>
            <a:r>
              <a:rPr lang="en-US" dirty="0"/>
              <a:t>sometimes she tugs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-  i</a:t>
            </a:r>
            <a:r>
              <a:rPr lang="en-US"/>
              <a:t>gloo</a:t>
            </a:r>
          </a:p>
        </p:txBody>
      </p:sp>
      <p:pic>
        <p:nvPicPr>
          <p:cNvPr id="51205" name="Picture 5" descr="Image:Igloo outsid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0"/>
            <a:ext cx="89154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3333FF"/>
                </a:solidFill>
              </a:rPr>
              <a:t>-- u</a:t>
            </a:r>
            <a:r>
              <a:rPr lang="en-US"/>
              <a:t>mbrella</a:t>
            </a:r>
          </a:p>
        </p:txBody>
      </p:sp>
      <p:pic>
        <p:nvPicPr>
          <p:cNvPr id="5128" name="Picture 8" descr="CMG3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24000"/>
            <a:ext cx="63246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-  </a:t>
            </a:r>
            <a:r>
              <a:rPr lang="en-US" b="1" u="sng">
                <a:solidFill>
                  <a:srgbClr val="3333FF"/>
                </a:solidFill>
              </a:rPr>
              <a:t>e</a:t>
            </a:r>
            <a:r>
              <a:rPr lang="en-US"/>
              <a:t>gg</a:t>
            </a:r>
          </a:p>
        </p:txBody>
      </p:sp>
      <p:pic>
        <p:nvPicPr>
          <p:cNvPr id="44038" name="Picture 6" descr="egg_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-- rose</a:t>
            </a:r>
          </a:p>
        </p:txBody>
      </p:sp>
      <p:pic>
        <p:nvPicPr>
          <p:cNvPr id="98310" name="Picture 6" descr=" The rose called New Zealand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83058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  <p:sndAc>
      <p:stSnd>
        <p:snd r:embed="rId2" name="suction.wav" builtIn="1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- tree</a:t>
            </a:r>
          </a:p>
        </p:txBody>
      </p:sp>
      <p:pic>
        <p:nvPicPr>
          <p:cNvPr id="100357" name="Picture 5" descr="ashtreesnow11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82296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- cow</a:t>
            </a: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- peacock</a:t>
            </a:r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769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hecker/>
    <p:sndAc>
      <p:stSnd>
        <p:snd r:embed="rId2" name="arrow.wav" builtIn="1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-  camel</a:t>
            </a:r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hecker/>
    <p:sndAc>
      <p:stSnd>
        <p:snd r:embed="rId2" name="bomb.wav" builtIn="1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- kitten</a:t>
            </a:r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  <p:sndAc>
      <p:stSnd>
        <p:snd r:embed="rId2" name="applause.wav" builtIn="1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Match the following</a:t>
            </a:r>
            <a:endParaRPr lang="en-US" b="1" u="sng">
              <a:solidFill>
                <a:srgbClr val="CC00FF"/>
              </a:solidFill>
            </a:endParaRP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524000"/>
            <a:ext cx="4038600" cy="4191000"/>
          </a:xfrm>
        </p:spPr>
        <p:txBody>
          <a:bodyPr/>
          <a:lstStyle/>
          <a:p>
            <a:r>
              <a:rPr lang="en-US" sz="1800"/>
              <a:t>Pen</a:t>
            </a:r>
          </a:p>
          <a:p>
            <a:endParaRPr lang="en-US" sz="1800"/>
          </a:p>
          <a:p>
            <a:r>
              <a:rPr lang="en-US" sz="1800"/>
              <a:t>Book</a:t>
            </a:r>
          </a:p>
          <a:p>
            <a:endParaRPr lang="en-US" sz="1800"/>
          </a:p>
          <a:p>
            <a:r>
              <a:rPr lang="en-US" sz="1800"/>
              <a:t>Owl</a:t>
            </a:r>
          </a:p>
          <a:p>
            <a:endParaRPr lang="en-US" sz="1800"/>
          </a:p>
          <a:p>
            <a:r>
              <a:rPr lang="en-US" sz="1800"/>
              <a:t>Igloo</a:t>
            </a:r>
          </a:p>
          <a:p>
            <a:endParaRPr lang="en-US" sz="1800"/>
          </a:p>
          <a:p>
            <a:r>
              <a:rPr lang="en-US" sz="1800"/>
              <a:t>Kite</a:t>
            </a:r>
          </a:p>
          <a:p>
            <a:endParaRPr lang="en-US" sz="1800"/>
          </a:p>
          <a:p>
            <a:r>
              <a:rPr lang="en-US" sz="1800"/>
              <a:t>Nest</a:t>
            </a:r>
          </a:p>
          <a:p>
            <a:endParaRPr lang="en-US" sz="1800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/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838200" y="1752600"/>
            <a:ext cx="105727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CC00FF"/>
                </a:solidFill>
              </a:rPr>
              <a:t>An</a:t>
            </a:r>
          </a:p>
          <a:p>
            <a:endParaRPr lang="en-US" sz="4400" b="1">
              <a:solidFill>
                <a:srgbClr val="CC00FF"/>
              </a:solidFill>
            </a:endParaRPr>
          </a:p>
          <a:p>
            <a:endParaRPr lang="en-US" sz="4400" b="1">
              <a:solidFill>
                <a:srgbClr val="CC00FF"/>
              </a:solidFill>
            </a:endParaRPr>
          </a:p>
          <a:p>
            <a:endParaRPr lang="en-US" sz="4400" b="1">
              <a:solidFill>
                <a:srgbClr val="CC00FF"/>
              </a:solidFill>
            </a:endParaRPr>
          </a:p>
          <a:p>
            <a:endParaRPr lang="en-US" sz="4400" b="1">
              <a:solidFill>
                <a:srgbClr val="CC00FF"/>
              </a:solidFill>
            </a:endParaRPr>
          </a:p>
          <a:p>
            <a:r>
              <a:rPr lang="en-US" sz="4400" b="1">
                <a:solidFill>
                  <a:srgbClr val="CC00FF"/>
                </a:solidFill>
              </a:rPr>
              <a:t>a</a:t>
            </a:r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 flipV="1">
            <a:off x="1219200" y="1905000"/>
            <a:ext cx="350520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19" name="Line 11"/>
          <p:cNvSpPr>
            <a:spLocks noChangeShapeType="1"/>
          </p:cNvSpPr>
          <p:nvPr/>
        </p:nvSpPr>
        <p:spPr bwMode="auto">
          <a:xfrm flipV="1">
            <a:off x="1219200" y="2362200"/>
            <a:ext cx="38100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>
            <a:off x="1676400" y="2286000"/>
            <a:ext cx="3048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>
            <a:off x="1676400" y="2286000"/>
            <a:ext cx="3048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23" name="Line 15"/>
          <p:cNvSpPr>
            <a:spLocks noChangeShapeType="1"/>
          </p:cNvSpPr>
          <p:nvPr/>
        </p:nvSpPr>
        <p:spPr bwMode="auto">
          <a:xfrm flipV="1">
            <a:off x="1219200" y="4343400"/>
            <a:ext cx="3581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24" name="Line 16"/>
          <p:cNvSpPr>
            <a:spLocks noChangeShapeType="1"/>
          </p:cNvSpPr>
          <p:nvPr/>
        </p:nvSpPr>
        <p:spPr bwMode="auto">
          <a:xfrm flipV="1">
            <a:off x="1219200" y="5029200"/>
            <a:ext cx="3581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9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9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9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9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98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19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119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119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198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build="p"/>
      <p:bldP spid="119816" grpId="0"/>
      <p:bldP spid="119818" grpId="0" animBg="1"/>
      <p:bldP spid="1198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Granny </a:t>
            </a:r>
          </a:p>
          <a:p>
            <a:r>
              <a:rPr lang="en-US" dirty="0"/>
              <a:t>you have all the time in the world </a:t>
            </a:r>
          </a:p>
          <a:p>
            <a:r>
              <a:rPr lang="en-US" dirty="0"/>
              <a:t>and when you're finished </a:t>
            </a:r>
          </a:p>
          <a:p>
            <a:r>
              <a:rPr lang="en-US" dirty="0"/>
              <a:t>you always turn my head and say </a:t>
            </a:r>
          </a:p>
          <a:p>
            <a:r>
              <a:rPr lang="en-US" dirty="0"/>
              <a:t>'Now who's a nice girl'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Match the following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6019800" y="1600200"/>
            <a:ext cx="152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Cat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Dog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Egg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Jug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Ostrich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Pen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Quill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orange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ant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1752600" y="1752600"/>
            <a:ext cx="10572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CC00FF"/>
                </a:solidFill>
              </a:rPr>
              <a:t>An</a:t>
            </a:r>
          </a:p>
          <a:p>
            <a:endParaRPr lang="en-US" sz="4400" b="1">
              <a:solidFill>
                <a:srgbClr val="CC00FF"/>
              </a:solidFill>
            </a:endParaRPr>
          </a:p>
          <a:p>
            <a:endParaRPr lang="en-US" sz="4400" b="1">
              <a:solidFill>
                <a:srgbClr val="CC00FF"/>
              </a:solidFill>
            </a:endParaRPr>
          </a:p>
          <a:p>
            <a:endParaRPr lang="en-US" sz="4400" b="1">
              <a:solidFill>
                <a:srgbClr val="CC00FF"/>
              </a:solidFill>
            </a:endParaRPr>
          </a:p>
          <a:p>
            <a:r>
              <a:rPr lang="en-US" sz="4400" b="1">
                <a:solidFill>
                  <a:srgbClr val="CC00FF"/>
                </a:solidFill>
              </a:rPr>
              <a:t>a</a:t>
            </a:r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 flipV="1">
            <a:off x="2209800" y="1828800"/>
            <a:ext cx="3886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 flipV="1">
            <a:off x="2133600" y="2209800"/>
            <a:ext cx="40386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>
            <a:off x="2514600" y="2286000"/>
            <a:ext cx="3733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91" name="Line 11"/>
          <p:cNvSpPr>
            <a:spLocks noChangeShapeType="1"/>
          </p:cNvSpPr>
          <p:nvPr/>
        </p:nvSpPr>
        <p:spPr bwMode="auto">
          <a:xfrm flipV="1">
            <a:off x="2209800" y="3124200"/>
            <a:ext cx="4267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>
            <a:off x="2514600" y="2209800"/>
            <a:ext cx="3810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 flipV="1">
            <a:off x="2209800" y="3810000"/>
            <a:ext cx="426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94" name="Line 14"/>
          <p:cNvSpPr>
            <a:spLocks noChangeShapeType="1"/>
          </p:cNvSpPr>
          <p:nvPr/>
        </p:nvSpPr>
        <p:spPr bwMode="auto">
          <a:xfrm flipV="1">
            <a:off x="1676400" y="4191000"/>
            <a:ext cx="449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95" name="Line 15"/>
          <p:cNvSpPr>
            <a:spLocks noChangeShapeType="1"/>
          </p:cNvSpPr>
          <p:nvPr/>
        </p:nvSpPr>
        <p:spPr bwMode="auto">
          <a:xfrm>
            <a:off x="2133600" y="2057400"/>
            <a:ext cx="40386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96" name="Line 16"/>
          <p:cNvSpPr>
            <a:spLocks noChangeShapeType="1"/>
          </p:cNvSpPr>
          <p:nvPr/>
        </p:nvSpPr>
        <p:spPr bwMode="auto">
          <a:xfrm>
            <a:off x="2362200" y="2286000"/>
            <a:ext cx="38100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6" grpId="0"/>
      <p:bldP spid="122887" grpId="0" animBg="1"/>
      <p:bldP spid="122888" grpId="0" animBg="1"/>
      <p:bldP spid="122889" grpId="0" animBg="1"/>
      <p:bldP spid="122891" grpId="0" animBg="1"/>
      <p:bldP spid="122892" grpId="0" animBg="1"/>
      <p:bldP spid="122893" grpId="0" animBg="1"/>
      <p:bldP spid="122894" grpId="0" animBg="1"/>
      <p:bldP spid="122894" grpId="1" animBg="1"/>
      <p:bldP spid="122895" grpId="0" animBg="1"/>
      <p:bldP spid="122895" grpId="1" animBg="1"/>
      <p:bldP spid="122896" grpId="0" animBg="1"/>
      <p:bldP spid="122896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ONE RHYMING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	 .................................</a:t>
            </a:r>
          </a:p>
          <a:p>
            <a:r>
              <a:rPr lang="en-US" dirty="0" smtClean="0"/>
              <a:t>KNEES	 …………………….</a:t>
            </a:r>
          </a:p>
          <a:p>
            <a:r>
              <a:rPr lang="en-US" dirty="0" smtClean="0"/>
              <a:t>SAY 	……………………</a:t>
            </a:r>
          </a:p>
          <a:p>
            <a:r>
              <a:rPr lang="en-US" dirty="0" smtClean="0"/>
              <a:t>OIL      …………………….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TINY WORDS – GRAND PARENTS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34375" t="33333" r="52083" b="30556"/>
          <a:stretch>
            <a:fillRect/>
          </a:stretch>
        </p:blipFill>
        <p:spPr>
          <a:xfrm>
            <a:off x="1162258" y="2209801"/>
            <a:ext cx="3276600" cy="3419061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 l="30000" t="34000" r="44000" b="30598"/>
          <a:stretch>
            <a:fillRect/>
          </a:stretch>
        </p:blipFill>
        <p:spPr>
          <a:xfrm>
            <a:off x="4419600" y="2209800"/>
            <a:ext cx="2819400" cy="3419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vowels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nim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47</TotalTime>
  <Words>268</Words>
  <Application>Microsoft Office PowerPoint</Application>
  <PresentationFormat>On-screen Show (4:3)</PresentationFormat>
  <Paragraphs>113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Apex</vt:lpstr>
      <vt:lpstr>Granny Granny Please Comb My Hair </vt:lpstr>
      <vt:lpstr>Granny Granny  please comb my hair  you always take your time  you always take such care </vt:lpstr>
      <vt:lpstr>Slide 3</vt:lpstr>
      <vt:lpstr>Mummy Mummy  she's always ina hurry-hurry  rush  she pulls my hair  sometimes she tugs </vt:lpstr>
      <vt:lpstr>Slide 5</vt:lpstr>
      <vt:lpstr>GIVE ONE RHYMING WORDS</vt:lpstr>
      <vt:lpstr>MAKE TINY WORDS – GRAND PARENTS</vt:lpstr>
      <vt:lpstr>Slide 8</vt:lpstr>
      <vt:lpstr>vowels</vt:lpstr>
      <vt:lpstr>Slide 10</vt:lpstr>
      <vt:lpstr>1       2        3       4       5 </vt:lpstr>
      <vt:lpstr>Slide 12</vt:lpstr>
      <vt:lpstr>an</vt:lpstr>
      <vt:lpstr>Slide 14</vt:lpstr>
      <vt:lpstr>An apple</vt:lpstr>
      <vt:lpstr>An ant</vt:lpstr>
      <vt:lpstr>An anteater</vt:lpstr>
      <vt:lpstr>An ant</vt:lpstr>
      <vt:lpstr>An aeroplane</vt:lpstr>
      <vt:lpstr>An egg</vt:lpstr>
      <vt:lpstr>An elephant</vt:lpstr>
      <vt:lpstr>An igloo</vt:lpstr>
      <vt:lpstr>An ostrich</vt:lpstr>
      <vt:lpstr>An otter</vt:lpstr>
      <vt:lpstr>An owl</vt:lpstr>
      <vt:lpstr>An umbrella</vt:lpstr>
      <vt:lpstr>A lioness</vt:lpstr>
      <vt:lpstr>A butterfly</vt:lpstr>
      <vt:lpstr>A caterpillar</vt:lpstr>
      <vt:lpstr>A flower</vt:lpstr>
      <vt:lpstr>A butterfly</vt:lpstr>
      <vt:lpstr>A parrot</vt:lpstr>
      <vt:lpstr>LET’S SEE HOW MUCH  WE HAVE LEARNT.</vt:lpstr>
      <vt:lpstr>Fill in the blanks with a or an correctly.</vt:lpstr>
      <vt:lpstr> -- butterfly</vt:lpstr>
      <vt:lpstr>-- owl</vt:lpstr>
      <vt:lpstr>-- otter</vt:lpstr>
      <vt:lpstr> _ant</vt:lpstr>
      <vt:lpstr>-  apple</vt:lpstr>
      <vt:lpstr>-  igloo</vt:lpstr>
      <vt:lpstr>-- umbrella</vt:lpstr>
      <vt:lpstr>-  egg</vt:lpstr>
      <vt:lpstr>-- rose</vt:lpstr>
      <vt:lpstr>- tree</vt:lpstr>
      <vt:lpstr>- cow</vt:lpstr>
      <vt:lpstr>- peacock</vt:lpstr>
      <vt:lpstr>-  camel</vt:lpstr>
      <vt:lpstr>- kitten</vt:lpstr>
      <vt:lpstr>Match the following</vt:lpstr>
      <vt:lpstr>Match the following</vt:lpstr>
      <vt:lpstr>Slide 51</vt:lpstr>
      <vt:lpstr>Slide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Granny Granny Please Comb My Hair </dc:title>
  <dc:creator>compaq</dc:creator>
  <cp:lastModifiedBy>compaq</cp:lastModifiedBy>
  <cp:revision>5</cp:revision>
  <dcterms:created xsi:type="dcterms:W3CDTF">2011-08-16T11:30:47Z</dcterms:created>
  <dcterms:modified xsi:type="dcterms:W3CDTF">2011-08-16T12:18:43Z</dcterms:modified>
</cp:coreProperties>
</file>