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1A965-2CDC-45CB-A008-3185D525F653}" type="datetimeFigureOut">
              <a:rPr lang="en-US" smtClean="0"/>
              <a:t>8/9/2011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CC533-5C3E-4300-B999-A51B598F9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04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2B9B6F-451C-4A88-A476-33BDC403E203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B82E54-1186-4C64-94F9-5AD3C7B6076E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69643E-6175-40F7-A301-3E1F71E79AE5}" type="slidenum">
              <a:rPr lang="en-US"/>
              <a:pPr eaLnBrk="1" hangingPunct="1"/>
              <a:t>15</a:t>
            </a:fld>
            <a:endParaRPr lang="en-US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D3858E-8913-41F5-A3E1-628B83A13F28}" type="slidenum">
              <a:rPr lang="en-US"/>
              <a:pPr eaLnBrk="1" hangingPunct="1"/>
              <a:t>16</a:t>
            </a:fld>
            <a:endParaRPr lang="en-US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5400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2D9516-0700-4713-8303-51F3DA9D3B44}" type="slidenum">
              <a:rPr lang="en-US"/>
              <a:pPr eaLnBrk="1" hangingPunct="1"/>
              <a:t>17</a:t>
            </a:fld>
            <a:endParaRPr lang="en-US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4800" smtClean="0">
              <a:latin typeface="Arial Black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B534-D6DD-45C8-AEFD-D25A772B9418}" type="datetimeFigureOut">
              <a:rPr lang="en-US" smtClean="0"/>
              <a:t>8/9/2011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DBE4-0041-4304-9D4F-ED14E9159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B534-D6DD-45C8-AEFD-D25A772B9418}" type="datetimeFigureOut">
              <a:rPr lang="en-US" smtClean="0"/>
              <a:t>8/9/2011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DBE4-0041-4304-9D4F-ED14E9159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B534-D6DD-45C8-AEFD-D25A772B9418}" type="datetimeFigureOut">
              <a:rPr lang="en-US" smtClean="0"/>
              <a:t>8/9/2011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DBE4-0041-4304-9D4F-ED14E9159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B534-D6DD-45C8-AEFD-D25A772B9418}" type="datetimeFigureOut">
              <a:rPr lang="en-US" smtClean="0"/>
              <a:t>8/9/2011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DBE4-0041-4304-9D4F-ED14E9159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B534-D6DD-45C8-AEFD-D25A772B9418}" type="datetimeFigureOut">
              <a:rPr lang="en-US" smtClean="0"/>
              <a:t>8/9/2011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DBE4-0041-4304-9D4F-ED14E9159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B534-D6DD-45C8-AEFD-D25A772B9418}" type="datetimeFigureOut">
              <a:rPr lang="en-US" smtClean="0"/>
              <a:t>8/9/2011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DBE4-0041-4304-9D4F-ED14E91598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B534-D6DD-45C8-AEFD-D25A772B9418}" type="datetimeFigureOut">
              <a:rPr lang="en-US" smtClean="0"/>
              <a:t>8/9/2011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DBE4-0041-4304-9D4F-ED14E9159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B534-D6DD-45C8-AEFD-D25A772B9418}" type="datetimeFigureOut">
              <a:rPr lang="en-US" smtClean="0"/>
              <a:t>8/9/2011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DBE4-0041-4304-9D4F-ED14E9159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B534-D6DD-45C8-AEFD-D25A772B9418}" type="datetimeFigureOut">
              <a:rPr lang="en-US" smtClean="0"/>
              <a:t>8/9/2011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DBE4-0041-4304-9D4F-ED14E9159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B534-D6DD-45C8-AEFD-D25A772B9418}" type="datetimeFigureOut">
              <a:rPr lang="en-US" smtClean="0"/>
              <a:t>8/9/2011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41DBE4-0041-4304-9D4F-ED14E9159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B534-D6DD-45C8-AEFD-D25A772B9418}" type="datetimeFigureOut">
              <a:rPr lang="en-US" smtClean="0"/>
              <a:t>8/9/2011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DBE4-0041-4304-9D4F-ED14E9159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8DFB534-D6DD-45C8-AEFD-D25A772B9418}" type="datetimeFigureOut">
              <a:rPr lang="en-US" smtClean="0"/>
              <a:t>8/9/2011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441DBE4-0041-4304-9D4F-ED14E91598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hyperlink" Target="http://www.worldofteaching.com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1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59CC24-5E17-437A-B2F4-2935C33EBF8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371600" y="762000"/>
            <a:ext cx="70866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>
                <a:latin typeface="Comic Sans MS" pitchFamily="66" charset="0"/>
              </a:rPr>
              <a:t>Arrangement of 8 in different ways</a:t>
            </a:r>
          </a:p>
        </p:txBody>
      </p:sp>
      <p:pic>
        <p:nvPicPr>
          <p:cNvPr id="9221" name="Picture 5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1050"/>
            <a:ext cx="114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4" name="Picture 18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200400"/>
            <a:ext cx="114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5" name="Picture 19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200400"/>
            <a:ext cx="114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6" name="Picture 20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200400"/>
            <a:ext cx="114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7" name="Picture 21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76600"/>
            <a:ext cx="114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8" name="Picture 22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76600"/>
            <a:ext cx="114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9" name="Picture 23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00400"/>
            <a:ext cx="114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0" name="Picture 24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76600"/>
            <a:ext cx="114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4" name="Text Box 25"/>
          <p:cNvSpPr txBox="1">
            <a:spLocks noChangeArrowheads="1"/>
          </p:cNvSpPr>
          <p:nvPr/>
        </p:nvSpPr>
        <p:spPr bwMode="auto">
          <a:xfrm>
            <a:off x="1828800" y="5105400"/>
            <a:ext cx="609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81000" y="5257800"/>
            <a:ext cx="807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00FF00"/>
                </a:solidFill>
              </a:rPr>
              <a:t>1</a:t>
            </a:r>
            <a:r>
              <a:rPr lang="en-US" sz="4000" b="1"/>
              <a:t> Row </a:t>
            </a:r>
            <a:r>
              <a:rPr lang="en-US" sz="4000" b="1">
                <a:cs typeface="Arial" charset="0"/>
              </a:rPr>
              <a:t>× </a:t>
            </a:r>
            <a:r>
              <a:rPr lang="en-US" sz="4000" b="1">
                <a:solidFill>
                  <a:srgbClr val="00FF00"/>
                </a:solidFill>
                <a:cs typeface="Arial" charset="0"/>
              </a:rPr>
              <a:t>8</a:t>
            </a:r>
            <a:r>
              <a:rPr lang="en-US" sz="4000" b="1">
                <a:cs typeface="Arial" charset="0"/>
              </a:rPr>
              <a:t> Balls/Row = </a:t>
            </a:r>
            <a:r>
              <a:rPr lang="en-US" sz="4000" b="1">
                <a:solidFill>
                  <a:srgbClr val="00FF00"/>
                </a:solidFill>
                <a:cs typeface="Arial" charset="0"/>
              </a:rPr>
              <a:t>8</a:t>
            </a:r>
            <a:r>
              <a:rPr lang="en-US" sz="4000" b="1">
                <a:cs typeface="Arial" charset="0"/>
              </a:rPr>
              <a:t> Balls</a:t>
            </a:r>
          </a:p>
        </p:txBody>
      </p:sp>
    </p:spTree>
    <p:extLst>
      <p:ext uri="{BB962C8B-B14F-4D97-AF65-F5344CB8AC3E}">
        <p14:creationId xmlns:p14="http://schemas.microsoft.com/office/powerpoint/2010/main" val="3585397654"/>
      </p:ext>
    </p:extLst>
  </p:cSld>
  <p:clrMapOvr>
    <a:masterClrMapping/>
  </p:clrMapOvr>
  <p:transition spd="slow" advTm="1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796D3-BD15-4AA5-A1D8-CF0AAA63BE2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11268" name="Picture 4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114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92250"/>
            <a:ext cx="114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16050"/>
            <a:ext cx="114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371600"/>
            <a:ext cx="114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52800"/>
            <a:ext cx="114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9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352800"/>
            <a:ext cx="114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0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276600"/>
            <a:ext cx="114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1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124200"/>
            <a:ext cx="114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52400" y="4953000"/>
            <a:ext cx="891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00FF00"/>
                </a:solidFill>
              </a:rPr>
              <a:t>2</a:t>
            </a:r>
            <a:r>
              <a:rPr lang="en-US" sz="4000" b="1"/>
              <a:t> Rows </a:t>
            </a:r>
            <a:r>
              <a:rPr lang="en-US" sz="4000" b="1">
                <a:cs typeface="Arial" charset="0"/>
              </a:rPr>
              <a:t>× </a:t>
            </a:r>
            <a:r>
              <a:rPr lang="en-US" sz="4000" b="1">
                <a:solidFill>
                  <a:srgbClr val="00FF00"/>
                </a:solidFill>
                <a:cs typeface="Arial" charset="0"/>
              </a:rPr>
              <a:t>4</a:t>
            </a:r>
            <a:r>
              <a:rPr lang="en-US" sz="4000" b="1">
                <a:cs typeface="Arial" charset="0"/>
              </a:rPr>
              <a:t> Balls / Row = </a:t>
            </a:r>
            <a:r>
              <a:rPr lang="en-US" sz="4000" b="1">
                <a:solidFill>
                  <a:srgbClr val="00FF00"/>
                </a:solidFill>
                <a:cs typeface="Arial" charset="0"/>
              </a:rPr>
              <a:t>8</a:t>
            </a:r>
            <a:r>
              <a:rPr lang="en-US" sz="4000" b="1">
                <a:cs typeface="Arial" charset="0"/>
              </a:rPr>
              <a:t> Balls</a:t>
            </a:r>
          </a:p>
        </p:txBody>
      </p:sp>
    </p:spTree>
    <p:extLst>
      <p:ext uri="{BB962C8B-B14F-4D97-AF65-F5344CB8AC3E}">
        <p14:creationId xmlns:p14="http://schemas.microsoft.com/office/powerpoint/2010/main" val="2307486516"/>
      </p:ext>
    </p:extLst>
  </p:cSld>
  <p:clrMapOvr>
    <a:masterClrMapping/>
  </p:clrMapOvr>
  <p:transition advTm="1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5CD7B-3140-4B9B-9DB5-125F5EB9DA09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10244" name="Picture 4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02250"/>
            <a:ext cx="114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302250"/>
            <a:ext cx="114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733800"/>
            <a:ext cx="114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625850"/>
            <a:ext cx="114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600"/>
            <a:ext cx="114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057400"/>
            <a:ext cx="114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114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1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609600"/>
            <a:ext cx="114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648200" y="1295400"/>
            <a:ext cx="42672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FF00"/>
                </a:solidFill>
              </a:rPr>
              <a:t>4 </a:t>
            </a:r>
            <a:r>
              <a:rPr lang="en-US" sz="4000" b="1"/>
              <a:t>Rows </a:t>
            </a:r>
            <a:r>
              <a:rPr lang="en-US" sz="4000" b="1">
                <a:cs typeface="Arial" charset="0"/>
              </a:rPr>
              <a:t>× 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FF00"/>
                </a:solidFill>
                <a:cs typeface="Arial" charset="0"/>
              </a:rPr>
              <a:t>2</a:t>
            </a:r>
            <a:r>
              <a:rPr lang="en-US" sz="4000" b="1">
                <a:cs typeface="Arial" charset="0"/>
              </a:rPr>
              <a:t> Balls / Row = 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FF00"/>
                </a:solidFill>
                <a:cs typeface="Arial" charset="0"/>
              </a:rPr>
              <a:t>8</a:t>
            </a:r>
            <a:r>
              <a:rPr lang="en-US" sz="4000" b="1">
                <a:cs typeface="Arial" charset="0"/>
              </a:rPr>
              <a:t> Balls</a:t>
            </a:r>
          </a:p>
        </p:txBody>
      </p:sp>
    </p:spTree>
    <p:extLst>
      <p:ext uri="{BB962C8B-B14F-4D97-AF65-F5344CB8AC3E}">
        <p14:creationId xmlns:p14="http://schemas.microsoft.com/office/powerpoint/2010/main" val="2269489113"/>
      </p:ext>
    </p:extLst>
  </p:cSld>
  <p:clrMapOvr>
    <a:masterClrMapping/>
  </p:clrMapOvr>
  <p:transition spd="slow" advTm="10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55626-4E1C-46E8-90AE-031A3C077CE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pic>
        <p:nvPicPr>
          <p:cNvPr id="90120" name="Picture 8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8382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2209800" y="1508125"/>
            <a:ext cx="6705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cs typeface="Arial" charset="0"/>
              </a:rPr>
              <a:t>8 Rows × 1 Ball / Row = 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 b="1">
                <a:cs typeface="Arial" charset="0"/>
              </a:rPr>
              <a:t>8 Balls</a:t>
            </a:r>
          </a:p>
        </p:txBody>
      </p:sp>
      <p:pic>
        <p:nvPicPr>
          <p:cNvPr id="90123" name="Picture 11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90600"/>
            <a:ext cx="8382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24" name="Picture 12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8382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25" name="Picture 13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67000"/>
            <a:ext cx="8382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26" name="Picture 14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5200"/>
            <a:ext cx="8382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27" name="Picture 15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343400"/>
            <a:ext cx="8382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28" name="Picture 16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181600"/>
            <a:ext cx="8382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29" name="Picture 17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19800"/>
            <a:ext cx="8382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9381434"/>
      </p:ext>
    </p:extLst>
  </p:cSld>
  <p:clrMapOvr>
    <a:masterClrMapping/>
  </p:clrMapOvr>
  <p:transition spd="slow" advTm="1000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0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0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5FFE8-3EEC-4605-9018-DB5C80BDA9F3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295400" y="2149475"/>
            <a:ext cx="68580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/>
              <a:t>1, 2, 4  and  8 are </a:t>
            </a:r>
            <a:r>
              <a:rPr lang="en-US" sz="5400" b="1" u="sng"/>
              <a:t>exact divisors</a:t>
            </a:r>
            <a:r>
              <a:rPr lang="en-US" sz="5400" b="1"/>
              <a:t> of 8.</a:t>
            </a:r>
          </a:p>
        </p:txBody>
      </p:sp>
    </p:spTree>
    <p:extLst>
      <p:ext uri="{BB962C8B-B14F-4D97-AF65-F5344CB8AC3E}">
        <p14:creationId xmlns:p14="http://schemas.microsoft.com/office/powerpoint/2010/main" val="2852671619"/>
      </p:ext>
    </p:extLst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1E3305-1D46-499A-83C1-3A4E926F6DCB}" type="slidenum">
              <a:rPr lang="en-US"/>
              <a:pPr eaLnBrk="1" hangingPunct="1"/>
              <a:t>15</a:t>
            </a:fld>
            <a:endParaRPr lang="en-US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57200" y="849313"/>
            <a:ext cx="8382000" cy="54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/>
              <a:t>7 divides  28 exactly and gives </a:t>
            </a:r>
            <a:r>
              <a:rPr lang="en-US" sz="5400">
                <a:solidFill>
                  <a:schemeClr val="accent2"/>
                </a:solidFill>
              </a:rPr>
              <a:t>Quotient</a:t>
            </a:r>
            <a:r>
              <a:rPr lang="en-US" sz="5400"/>
              <a:t> 4 and  </a:t>
            </a:r>
            <a:r>
              <a:rPr lang="en-US" sz="5400">
                <a:solidFill>
                  <a:schemeClr val="accent2"/>
                </a:solidFill>
              </a:rPr>
              <a:t>Remainder</a:t>
            </a:r>
            <a:r>
              <a:rPr lang="en-US" sz="5400"/>
              <a:t> 0.</a:t>
            </a:r>
          </a:p>
          <a:p>
            <a:pPr algn="ctr">
              <a:spcBef>
                <a:spcPct val="50000"/>
              </a:spcBef>
            </a:pPr>
            <a:endParaRPr lang="en-US" sz="5400"/>
          </a:p>
          <a:p>
            <a:pPr algn="ctr">
              <a:spcBef>
                <a:spcPct val="50000"/>
              </a:spcBef>
            </a:pPr>
            <a:r>
              <a:rPr lang="en-US" sz="7200"/>
              <a:t>28 ÷ 7  = 4</a:t>
            </a:r>
          </a:p>
        </p:txBody>
      </p:sp>
    </p:spTree>
    <p:extLst>
      <p:ext uri="{BB962C8B-B14F-4D97-AF65-F5344CB8AC3E}">
        <p14:creationId xmlns:p14="http://schemas.microsoft.com/office/powerpoint/2010/main" val="4184485450"/>
      </p:ext>
    </p:extLst>
  </p:cSld>
  <p:clrMapOvr>
    <a:masterClrMapping/>
  </p:clrMapOvr>
  <p:transition spd="med" advTm="10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F5E773-FB73-4935-82A7-6DD7459DD3B1}" type="slidenum">
              <a:rPr lang="en-US"/>
              <a:pPr eaLnBrk="1" hangingPunct="1"/>
              <a:t>16</a:t>
            </a:fld>
            <a:endParaRPr lang="en-US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33400" y="990600"/>
            <a:ext cx="8153400" cy="54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/>
              <a:t>4 divides 28 exactly and gives  </a:t>
            </a:r>
            <a:r>
              <a:rPr lang="en-US" sz="5400">
                <a:solidFill>
                  <a:schemeClr val="accent2"/>
                </a:solidFill>
              </a:rPr>
              <a:t>Quotient</a:t>
            </a:r>
            <a:r>
              <a:rPr lang="en-US" sz="5400"/>
              <a:t>  7  and </a:t>
            </a:r>
            <a:r>
              <a:rPr lang="en-US" sz="5400">
                <a:solidFill>
                  <a:schemeClr val="accent2"/>
                </a:solidFill>
              </a:rPr>
              <a:t>Remainder</a:t>
            </a:r>
            <a:r>
              <a:rPr lang="en-US" sz="5400"/>
              <a:t> 0.</a:t>
            </a:r>
          </a:p>
          <a:p>
            <a:pPr algn="ctr">
              <a:spcBef>
                <a:spcPct val="50000"/>
              </a:spcBef>
            </a:pPr>
            <a:endParaRPr lang="en-US" sz="5400"/>
          </a:p>
          <a:p>
            <a:pPr algn="ctr">
              <a:spcBef>
                <a:spcPct val="50000"/>
              </a:spcBef>
            </a:pPr>
            <a:r>
              <a:rPr lang="en-US" sz="5400"/>
              <a:t> </a:t>
            </a:r>
            <a:r>
              <a:rPr lang="en-US" sz="7200"/>
              <a:t>28 ÷ 4 = 7</a:t>
            </a:r>
            <a:r>
              <a:rPr lang="en-US" sz="5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8064716"/>
      </p:ext>
    </p:extLst>
  </p:cSld>
  <p:clrMapOvr>
    <a:masterClrMapping/>
  </p:clrMapOvr>
  <p:transition advTm="8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9A19C8-DB6A-408A-9AD8-234E8884D8D3}" type="slidenum">
              <a:rPr lang="en-US"/>
              <a:pPr eaLnBrk="1" hangingPunct="1"/>
              <a:t>17</a:t>
            </a:fld>
            <a:endParaRPr lang="en-U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3400" y="838200"/>
            <a:ext cx="8153400" cy="54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/>
              <a:t>28 divides 28 exactly and gives </a:t>
            </a:r>
            <a:r>
              <a:rPr lang="en-US" sz="5400" dirty="0">
                <a:solidFill>
                  <a:schemeClr val="accent2"/>
                </a:solidFill>
              </a:rPr>
              <a:t>Quotient</a:t>
            </a:r>
            <a:r>
              <a:rPr lang="en-US" sz="5400" dirty="0"/>
              <a:t> 1 and </a:t>
            </a:r>
            <a:r>
              <a:rPr lang="en-US" sz="5400" dirty="0">
                <a:solidFill>
                  <a:schemeClr val="accent2"/>
                </a:solidFill>
              </a:rPr>
              <a:t>Remainder</a:t>
            </a:r>
            <a:r>
              <a:rPr lang="en-US" sz="5400" dirty="0"/>
              <a:t> 0.</a:t>
            </a:r>
          </a:p>
          <a:p>
            <a:pPr>
              <a:spcBef>
                <a:spcPct val="50000"/>
              </a:spcBef>
            </a:pPr>
            <a:endParaRPr lang="en-US" sz="5400" dirty="0"/>
          </a:p>
          <a:p>
            <a:pPr>
              <a:spcBef>
                <a:spcPct val="50000"/>
              </a:spcBef>
            </a:pPr>
            <a:r>
              <a:rPr lang="en-US" sz="7200" dirty="0"/>
              <a:t>28 ÷ 28 = 1</a:t>
            </a:r>
          </a:p>
        </p:txBody>
      </p:sp>
    </p:spTree>
    <p:extLst>
      <p:ext uri="{BB962C8B-B14F-4D97-AF65-F5344CB8AC3E}">
        <p14:creationId xmlns:p14="http://schemas.microsoft.com/office/powerpoint/2010/main" val="2253355834"/>
      </p:ext>
    </p:extLst>
  </p:cSld>
  <p:clrMapOvr>
    <a:masterClrMapping/>
  </p:clrMapOvr>
  <p:transition advTm="8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3048000"/>
          </a:xfrm>
        </p:spPr>
        <p:txBody>
          <a:bodyPr/>
          <a:lstStyle/>
          <a:p>
            <a:pPr eaLnBrk="1" hangingPunct="1"/>
            <a:r>
              <a:rPr lang="en-US" sz="6000" b="1" smtClean="0">
                <a:effectLst/>
              </a:rPr>
              <a:t>FACTORS                &amp;                          MULTIPLES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b="1" dirty="0" smtClean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C22401-5DCA-4384-9B0D-95E282A7C91F}" type="slidenum">
              <a:rPr lang="en-US"/>
              <a:pPr>
                <a:defRPr/>
              </a:pPr>
              <a:t>2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0"/>
            <a:ext cx="2362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MCj023205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616200"/>
            <a:ext cx="1992313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MPj0399347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979988"/>
            <a:ext cx="2362200" cy="157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 descr="MCj0355249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7620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76200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0" name="Text Box 14"/>
          <p:cNvSpPr txBox="1">
            <a:spLocks noChangeArrowheads="1"/>
          </p:cNvSpPr>
          <p:nvPr/>
        </p:nvSpPr>
        <p:spPr bwMode="auto">
          <a:xfrm>
            <a:off x="0" y="6324600"/>
            <a:ext cx="3222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Powerpoint hosted on </a:t>
            </a:r>
            <a:r>
              <a:rPr lang="en-US" sz="1200">
                <a:solidFill>
                  <a:schemeClr val="bg1"/>
                </a:solidFill>
                <a:latin typeface="Times New Roman" pitchFamily="18" charset="0"/>
                <a:cs typeface="Arial" charset="0"/>
                <a:hlinkClick r:id="rId7"/>
              </a:rPr>
              <a:t>www.worldofteaching.com</a:t>
            </a:r>
            <a:endParaRPr lang="en-US" sz="120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  <a:p>
            <a:pPr eaLnBrk="1" hangingPunct="1"/>
            <a:r>
              <a:rPr lang="en-US" sz="120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Please visit for 100’s more free powerpoints</a:t>
            </a:r>
          </a:p>
        </p:txBody>
      </p:sp>
    </p:spTree>
    <p:extLst>
      <p:ext uri="{BB962C8B-B14F-4D97-AF65-F5344CB8AC3E}">
        <p14:creationId xmlns:p14="http://schemas.microsoft.com/office/powerpoint/2010/main" val="495026029"/>
      </p:ext>
    </p:extLst>
  </p:cSld>
  <p:clrMapOvr>
    <a:masterClrMapping/>
  </p:clrMapOvr>
  <p:transition spd="med" advTm="10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DAC4D-67BF-4400-BCE9-735BBB6B847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81000" y="6096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latin typeface="Comic Sans MS" pitchFamily="66" charset="0"/>
              </a:rPr>
              <a:t>ARRANGEMENT OF STARS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62000" y="3124200"/>
            <a:ext cx="76962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latin typeface="Comic Sans MS" pitchFamily="66" charset="0"/>
              </a:rPr>
              <a:t>Take 6 stars and arrange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>
                <a:latin typeface="Comic Sans MS" pitchFamily="66" charset="0"/>
              </a:rPr>
              <a:t>them in different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>
                <a:latin typeface="Comic Sans MS" pitchFamily="66" charset="0"/>
              </a:rPr>
              <a:t> ways</a:t>
            </a:r>
          </a:p>
        </p:txBody>
      </p:sp>
    </p:spTree>
    <p:extLst>
      <p:ext uri="{BB962C8B-B14F-4D97-AF65-F5344CB8AC3E}">
        <p14:creationId xmlns:p14="http://schemas.microsoft.com/office/powerpoint/2010/main" val="2327256130"/>
      </p:ext>
    </p:extLst>
  </p:cSld>
  <p:clrMapOvr>
    <a:masterClrMapping/>
  </p:clrMapOvr>
  <p:transition spd="med" advTm="1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95DD6-6F4D-4933-970D-EDE65C1927C3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6148" name="Picture 4" descr="j0097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01938"/>
            <a:ext cx="12192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j0097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138" y="2819400"/>
            <a:ext cx="1185862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 descr="j0097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19400"/>
            <a:ext cx="1185863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 descr="j0097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819400"/>
            <a:ext cx="1185863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1" descr="j0097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19400"/>
            <a:ext cx="1185863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2" descr="j0097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819400"/>
            <a:ext cx="1185863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609600" y="4953000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00FF00"/>
                </a:solidFill>
              </a:rPr>
              <a:t>1</a:t>
            </a:r>
            <a:r>
              <a:rPr lang="en-US" sz="4000" b="1"/>
              <a:t> Row </a:t>
            </a:r>
            <a:r>
              <a:rPr lang="en-US" sz="4000" b="1">
                <a:cs typeface="Arial" charset="0"/>
              </a:rPr>
              <a:t>× </a:t>
            </a:r>
            <a:r>
              <a:rPr lang="en-US" sz="4000" b="1">
                <a:solidFill>
                  <a:srgbClr val="00FF00"/>
                </a:solidFill>
                <a:cs typeface="Arial" charset="0"/>
              </a:rPr>
              <a:t>6</a:t>
            </a:r>
            <a:r>
              <a:rPr lang="en-US" sz="4000" b="1">
                <a:cs typeface="Arial" charset="0"/>
              </a:rPr>
              <a:t> Stars/Row = </a:t>
            </a:r>
            <a:r>
              <a:rPr lang="en-US" sz="4000" b="1">
                <a:solidFill>
                  <a:srgbClr val="00FF00"/>
                </a:solidFill>
                <a:cs typeface="Arial" charset="0"/>
              </a:rPr>
              <a:t>6</a:t>
            </a:r>
            <a:r>
              <a:rPr lang="en-US" sz="4000" b="1">
                <a:cs typeface="Arial" charset="0"/>
              </a:rPr>
              <a:t> Stars</a:t>
            </a:r>
          </a:p>
        </p:txBody>
      </p:sp>
    </p:spTree>
    <p:extLst>
      <p:ext uri="{BB962C8B-B14F-4D97-AF65-F5344CB8AC3E}">
        <p14:creationId xmlns:p14="http://schemas.microsoft.com/office/powerpoint/2010/main" val="4137352514"/>
      </p:ext>
    </p:extLst>
  </p:cSld>
  <p:clrMapOvr>
    <a:masterClrMapping/>
  </p:clrMapOvr>
  <p:transition spd="slow" advTm="10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4926E9-E4AE-4D6F-A516-061E7B13950C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7172" name="Picture 4" descr="j0097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609600"/>
            <a:ext cx="12192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j0097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09600"/>
            <a:ext cx="12192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j0097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33600"/>
            <a:ext cx="12192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j0097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57400"/>
            <a:ext cx="12192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 descr="j0097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657600"/>
            <a:ext cx="12192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 descr="j0097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81400"/>
            <a:ext cx="12192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28600" y="5334000"/>
            <a:ext cx="891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FF00"/>
                </a:solidFill>
              </a:rPr>
              <a:t>3</a:t>
            </a:r>
            <a:r>
              <a:rPr lang="en-US" sz="4000" b="1"/>
              <a:t> Rows </a:t>
            </a:r>
            <a:r>
              <a:rPr lang="en-US" sz="4000" b="1">
                <a:cs typeface="Arial" charset="0"/>
              </a:rPr>
              <a:t>× </a:t>
            </a:r>
            <a:r>
              <a:rPr lang="en-US" sz="4000" b="1">
                <a:solidFill>
                  <a:srgbClr val="00FF00"/>
                </a:solidFill>
                <a:cs typeface="Arial" charset="0"/>
              </a:rPr>
              <a:t>2</a:t>
            </a:r>
            <a:r>
              <a:rPr lang="en-US" sz="4000" b="1">
                <a:cs typeface="Arial" charset="0"/>
              </a:rPr>
              <a:t> Stars per row = </a:t>
            </a:r>
            <a:r>
              <a:rPr lang="en-US" sz="4000" b="1">
                <a:solidFill>
                  <a:srgbClr val="00FF00"/>
                </a:solidFill>
                <a:cs typeface="Arial" charset="0"/>
              </a:rPr>
              <a:t>6</a:t>
            </a:r>
            <a:r>
              <a:rPr lang="en-US" sz="4000" b="1">
                <a:cs typeface="Arial" charset="0"/>
              </a:rPr>
              <a:t> stars</a:t>
            </a:r>
          </a:p>
        </p:txBody>
      </p:sp>
    </p:spTree>
    <p:extLst>
      <p:ext uri="{BB962C8B-B14F-4D97-AF65-F5344CB8AC3E}">
        <p14:creationId xmlns:p14="http://schemas.microsoft.com/office/powerpoint/2010/main" val="1025351625"/>
      </p:ext>
    </p:extLst>
  </p:cSld>
  <p:clrMapOvr>
    <a:masterClrMapping/>
  </p:clrMapOvr>
  <p:transition advTm="1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06021-D544-48C9-98D5-F4811C1385B3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8196" name="Picture 4" descr="j0097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14400"/>
            <a:ext cx="12192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j0097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01938"/>
            <a:ext cx="12192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j0097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914400"/>
            <a:ext cx="12192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 descr="j0097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896938"/>
            <a:ext cx="12192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 descr="j0097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743200"/>
            <a:ext cx="12192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 descr="j0097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743200"/>
            <a:ext cx="12192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28600" y="4684713"/>
            <a:ext cx="868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Rows </a:t>
            </a: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× </a:t>
            </a:r>
            <a:r>
              <a:rPr lang="en-US" sz="4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3</a:t>
            </a: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stars per row = </a:t>
            </a:r>
            <a:r>
              <a:rPr lang="en-US" sz="4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6</a:t>
            </a: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stars</a:t>
            </a:r>
          </a:p>
        </p:txBody>
      </p:sp>
    </p:spTree>
    <p:extLst>
      <p:ext uri="{BB962C8B-B14F-4D97-AF65-F5344CB8AC3E}">
        <p14:creationId xmlns:p14="http://schemas.microsoft.com/office/powerpoint/2010/main" val="231422745"/>
      </p:ext>
    </p:extLst>
  </p:cSld>
  <p:clrMapOvr>
    <a:masterClrMapping/>
  </p:clrMapOvr>
  <p:transition advTm="10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9193A-394A-49E7-BF18-E78176F51224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37901" name="Picture 13" descr="j0097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410200"/>
            <a:ext cx="121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2" name="Picture 14" descr="j0097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19600"/>
            <a:ext cx="121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3" name="Picture 15" descr="j0097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429000"/>
            <a:ext cx="121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4" name="Picture 16" descr="j0097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14600"/>
            <a:ext cx="121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5" name="Picture 17" descr="j0097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121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6" name="Picture 18" descr="j0097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7200"/>
            <a:ext cx="121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3733800" y="2133600"/>
            <a:ext cx="5181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FF00"/>
                </a:solidFill>
              </a:rPr>
              <a:t>6</a:t>
            </a:r>
            <a:r>
              <a:rPr lang="en-US" sz="4000" b="1"/>
              <a:t> Rows </a:t>
            </a:r>
            <a:r>
              <a:rPr lang="en-US" sz="4000" b="1">
                <a:cs typeface="Arial" charset="0"/>
              </a:rPr>
              <a:t>× </a:t>
            </a:r>
            <a:r>
              <a:rPr lang="en-US" sz="4000" b="1">
                <a:solidFill>
                  <a:srgbClr val="00FF00"/>
                </a:solidFill>
                <a:cs typeface="Arial" charset="0"/>
              </a:rPr>
              <a:t>1</a:t>
            </a:r>
            <a:r>
              <a:rPr lang="en-US" sz="4000" b="1">
                <a:cs typeface="Arial" charset="0"/>
              </a:rPr>
              <a:t> Star/Row = </a:t>
            </a:r>
            <a:r>
              <a:rPr lang="en-US" sz="4000" b="1">
                <a:solidFill>
                  <a:srgbClr val="00FF00"/>
                </a:solidFill>
                <a:cs typeface="Arial" charset="0"/>
              </a:rPr>
              <a:t>6</a:t>
            </a:r>
            <a:r>
              <a:rPr lang="en-US" sz="4000" b="1">
                <a:cs typeface="Arial" charset="0"/>
              </a:rPr>
              <a:t> Stars</a:t>
            </a:r>
          </a:p>
        </p:txBody>
      </p:sp>
    </p:spTree>
    <p:extLst>
      <p:ext uri="{BB962C8B-B14F-4D97-AF65-F5344CB8AC3E}">
        <p14:creationId xmlns:p14="http://schemas.microsoft.com/office/powerpoint/2010/main" val="3222867077"/>
      </p:ext>
    </p:extLst>
  </p:cSld>
  <p:clrMapOvr>
    <a:masterClrMapping/>
  </p:clrMapOvr>
  <p:transition advTm="10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500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500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500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304AE-214E-4352-BD16-DD1EAC9E6205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228600" y="517525"/>
            <a:ext cx="8686800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/>
              <a:t>As we can see, 6 can be written as product of two numbers in many ways:		    6 = 1 </a:t>
            </a:r>
            <a:r>
              <a:rPr lang="en-US" sz="4000" b="1">
                <a:cs typeface="Arial" charset="0"/>
              </a:rPr>
              <a:t>× 6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 b="1">
                <a:cs typeface="Arial" charset="0"/>
              </a:rPr>
              <a:t>6 = 2 × 3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 b="1"/>
              <a:t>6 = 3 × 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 b="1">
                <a:cs typeface="Arial" charset="0"/>
              </a:rPr>
              <a:t>6 = 6 × 1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 b="1"/>
              <a:t>1, 2, 3 and 6 are </a:t>
            </a:r>
            <a:r>
              <a:rPr lang="en-US" sz="4000" b="1" u="sng"/>
              <a:t>exact divisors</a:t>
            </a:r>
            <a:r>
              <a:rPr lang="en-US" sz="4000" b="1"/>
              <a:t> of 6</a:t>
            </a:r>
            <a:endParaRPr lang="en-US" sz="4000" b="1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212848"/>
      </p:ext>
    </p:extLst>
  </p:cSld>
  <p:clrMapOvr>
    <a:masterClrMapping/>
  </p:clrMapOvr>
  <p:transition spd="med" advTm="1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48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74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4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4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4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480"/>
                            </p:stCondLst>
                            <p:childTnLst>
                              <p:par>
                                <p:cTn id="2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4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4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4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4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74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4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4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4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47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47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47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2288EB-BCB9-4DC6-844A-E8A5189C78EF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latin typeface="Comic Sans MS" pitchFamily="66" charset="0"/>
              </a:rPr>
              <a:t>ARRANGEMENT OF FOOTBALLS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762000" y="3124200"/>
            <a:ext cx="76962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latin typeface="Comic Sans MS" pitchFamily="66" charset="0"/>
              </a:rPr>
              <a:t>Take 8 footballs and arrange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>
                <a:latin typeface="Comic Sans MS" pitchFamily="66" charset="0"/>
              </a:rPr>
              <a:t>them in different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>
                <a:latin typeface="Comic Sans MS" pitchFamily="66" charset="0"/>
              </a:rPr>
              <a:t> ways</a:t>
            </a:r>
          </a:p>
        </p:txBody>
      </p:sp>
    </p:spTree>
    <p:extLst>
      <p:ext uri="{BB962C8B-B14F-4D97-AF65-F5344CB8AC3E}">
        <p14:creationId xmlns:p14="http://schemas.microsoft.com/office/powerpoint/2010/main" val="224097870"/>
      </p:ext>
    </p:extLst>
  </p:cSld>
  <p:clrMapOvr>
    <a:masterClrMapping/>
  </p:clrMapOvr>
  <p:transition spd="med" advTm="1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</TotalTime>
  <Words>224</Words>
  <Application>Microsoft Office PowerPoint</Application>
  <PresentationFormat>On-screen Show (4:3)</PresentationFormat>
  <Paragraphs>59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Angles</vt:lpstr>
      <vt:lpstr>PowerPoint Presentation</vt:lpstr>
      <vt:lpstr>FACTORS                &amp;                          MULTIPLES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hcl</dc:creator>
  <cp:lastModifiedBy>hcl</cp:lastModifiedBy>
  <cp:revision>1</cp:revision>
  <dcterms:created xsi:type="dcterms:W3CDTF">2011-08-09T03:48:11Z</dcterms:created>
  <dcterms:modified xsi:type="dcterms:W3CDTF">2011-08-09T03:50:35Z</dcterms:modified>
</cp:coreProperties>
</file>